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5586D-D92E-4FE7-9E99-1987649AFD95}" v="540" dt="2022-11-15T21:31:13.128"/>
    <p1510:client id="{80ABB47D-7ACE-A19B-AF8D-10CB1B59245E}" v="979" dt="2022-11-17T03:37:16.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115" d="100"/>
          <a:sy n="115" d="100"/>
        </p:scale>
        <p:origin x="22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54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413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432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167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996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843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009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220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995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385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731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11/17/22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763997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ercommons.org/courseware/lesson/78334"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campusontario.pressbooks.pub/neurosciencecdn2/chapter/4-4-integrative-and-contemplative-neuroscien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tivarnaescola.pt/2015/06/mindfulness.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mindfulword.org/2015/meditation-practice-succes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eachfrontbroll.com/2014/03/cookies.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18/02/quick-tips-for-better-time-management-make-every-minute-coun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waferboard/3980867176"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Text, whiteboard&#10;&#10;Description automatically generated">
            <a:extLst>
              <a:ext uri="{FF2B5EF4-FFF2-40B4-BE49-F238E27FC236}">
                <a16:creationId xmlns:a16="http://schemas.microsoft.com/office/drawing/2014/main" id="{212616A5-A63B-381E-AA57-FD6A4837E7E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000"/>
          <a:stretch/>
        </p:blipFill>
        <p:spPr>
          <a:xfrm>
            <a:off x="-3047" y="10"/>
            <a:ext cx="12191999" cy="6857990"/>
          </a:xfrm>
          <a:prstGeom prst="rect">
            <a:avLst/>
          </a:prstGeom>
        </p:spPr>
      </p:pic>
      <p:sp>
        <p:nvSpPr>
          <p:cNvPr id="107" name="Rectangle 10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ormAutofit/>
          </a:bodyPr>
          <a:lstStyle/>
          <a:p>
            <a:r>
              <a:rPr lang="en-US" sz="5200">
                <a:solidFill>
                  <a:srgbClr val="FFFFFF"/>
                </a:solidFill>
              </a:rPr>
              <a:t>  </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710A1-AAA3-CFD9-50DC-6E437101E39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3700" kern="1200">
                <a:solidFill>
                  <a:srgbClr val="FFFFFF"/>
                </a:solidFill>
                <a:latin typeface="+mj-lt"/>
                <a:ea typeface="+mj-ea"/>
                <a:cs typeface="+mj-cs"/>
              </a:rPr>
              <a:t>For my Inquiry project I decided to find out about how mindfulness can be integrated into the classroom. I also wanted to focus on how it can not only benefit students but teachers as well. </a:t>
            </a:r>
          </a:p>
        </p:txBody>
      </p:sp>
      <p:pic>
        <p:nvPicPr>
          <p:cNvPr id="3" name="Picture 4" descr="A picture containing diagram&#10;&#10;Description automatically generated">
            <a:extLst>
              <a:ext uri="{FF2B5EF4-FFF2-40B4-BE49-F238E27FC236}">
                <a16:creationId xmlns:a16="http://schemas.microsoft.com/office/drawing/2014/main" id="{9A7B1EEC-5A57-3DFF-397D-ECC20FF81F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573268"/>
            <a:ext cx="5459470" cy="3712439"/>
          </a:xfrm>
          <a:prstGeom prst="rect">
            <a:avLst/>
          </a:prstGeom>
        </p:spPr>
      </p:pic>
    </p:spTree>
    <p:extLst>
      <p:ext uri="{BB962C8B-B14F-4D97-AF65-F5344CB8AC3E}">
        <p14:creationId xmlns:p14="http://schemas.microsoft.com/office/powerpoint/2010/main" val="32697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6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C696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E0B575-6181-2D0A-42B7-5CBE899C5031}"/>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2800">
                <a:solidFill>
                  <a:srgbClr val="4C6962"/>
                </a:solidFill>
              </a:rPr>
              <a:t>I would like to tell you about some of my favorite suggestions and ideas for how both students and teachers can practice mindfulness and how it can be integrated into the classroom.  </a:t>
            </a:r>
          </a:p>
        </p:txBody>
      </p:sp>
      <p:pic>
        <p:nvPicPr>
          <p:cNvPr id="3" name="Picture 3" descr="A picture containing clipart&#10;&#10;Description automatically generated">
            <a:extLst>
              <a:ext uri="{FF2B5EF4-FFF2-40B4-BE49-F238E27FC236}">
                <a16:creationId xmlns:a16="http://schemas.microsoft.com/office/drawing/2014/main" id="{9D7BE270-44F3-B65A-AD75-6F553C58D82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246" r="1" b="8344"/>
          <a:stretch/>
        </p:blipFill>
        <p:spPr>
          <a:xfrm>
            <a:off x="243840" y="256540"/>
            <a:ext cx="11704320" cy="3764276"/>
          </a:xfrm>
          <a:prstGeom prst="rect">
            <a:avLst/>
          </a:prstGeom>
        </p:spPr>
      </p:pic>
    </p:spTree>
    <p:extLst>
      <p:ext uri="{BB962C8B-B14F-4D97-AF65-F5344CB8AC3E}">
        <p14:creationId xmlns:p14="http://schemas.microsoft.com/office/powerpoint/2010/main" val="23982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e Yukon. | The Yukon is best known for it's role in the Kl… | Flickr">
            <a:extLst>
              <a:ext uri="{FF2B5EF4-FFF2-40B4-BE49-F238E27FC236}">
                <a16:creationId xmlns:a16="http://schemas.microsoft.com/office/drawing/2014/main" id="{1CD70A7A-2DE2-AD3B-B9D3-D751CAC1AA1E}"/>
              </a:ext>
            </a:extLst>
          </p:cNvPr>
          <p:cNvPicPr>
            <a:picLocks noChangeAspect="1"/>
          </p:cNvPicPr>
          <p:nvPr/>
        </p:nvPicPr>
        <p:blipFill rotWithShape="1">
          <a:blip r:embed="rId2"/>
          <a:srcRect l="6236"/>
          <a:stretch/>
        </p:blipFill>
        <p:spPr>
          <a:xfrm>
            <a:off x="1" y="10"/>
            <a:ext cx="9669642" cy="6857990"/>
          </a:xfrm>
          <a:prstGeom prst="rect">
            <a:avLst/>
          </a:prstGeom>
        </p:spPr>
      </p:pic>
      <p:sp>
        <p:nvSpPr>
          <p:cNvPr id="16"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20191E-D35C-E74B-040B-F832C568D7F1}"/>
              </a:ext>
            </a:extLst>
          </p:cNvPr>
          <p:cNvSpPr>
            <a:spLocks noGrp="1"/>
          </p:cNvSpPr>
          <p:nvPr>
            <p:ph type="title"/>
          </p:nvPr>
        </p:nvSpPr>
        <p:spPr>
          <a:xfrm>
            <a:off x="7531610" y="365125"/>
            <a:ext cx="3822189" cy="1899912"/>
          </a:xfrm>
        </p:spPr>
        <p:txBody>
          <a:bodyPr>
            <a:normAutofit/>
          </a:bodyPr>
          <a:lstStyle/>
          <a:p>
            <a:r>
              <a:rPr lang="en-US" sz="4000" b="1">
                <a:cs typeface="Calibri Light"/>
              </a:rPr>
              <a:t>Bringing Mindfulness Outside</a:t>
            </a:r>
            <a:r>
              <a:rPr lang="en-US" sz="4000">
                <a:cs typeface="Calibri Light"/>
              </a:rPr>
              <a:t> </a:t>
            </a:r>
            <a:endParaRPr lang="en-US" sz="4000"/>
          </a:p>
        </p:txBody>
      </p:sp>
      <p:sp>
        <p:nvSpPr>
          <p:cNvPr id="3" name="Content Placeholder 2">
            <a:extLst>
              <a:ext uri="{FF2B5EF4-FFF2-40B4-BE49-F238E27FC236}">
                <a16:creationId xmlns:a16="http://schemas.microsoft.com/office/drawing/2014/main" id="{2AACF147-60CF-00AD-5C2E-79ABAB7E2091}"/>
              </a:ext>
            </a:extLst>
          </p:cNvPr>
          <p:cNvSpPr>
            <a:spLocks noGrp="1"/>
          </p:cNvSpPr>
          <p:nvPr>
            <p:ph idx="1"/>
          </p:nvPr>
        </p:nvSpPr>
        <p:spPr>
          <a:xfrm>
            <a:off x="7531610" y="2434201"/>
            <a:ext cx="3822189" cy="3742762"/>
          </a:xfrm>
        </p:spPr>
        <p:txBody>
          <a:bodyPr vert="horz" lIns="91440" tIns="45720" rIns="91440" bIns="45720" rtlCol="0" anchor="t">
            <a:noAutofit/>
          </a:bodyPr>
          <a:lstStyle/>
          <a:p>
            <a:pPr marL="0" indent="0">
              <a:buNone/>
            </a:pPr>
            <a:r>
              <a:rPr lang="en-US" sz="2400" dirty="0">
                <a:ea typeface="+mn-lt"/>
                <a:cs typeface="+mn-lt"/>
              </a:rPr>
              <a:t>These were my favorite ideas for how students could practice mindfulness outside!</a:t>
            </a:r>
          </a:p>
          <a:p>
            <a:r>
              <a:rPr lang="en-US" sz="2400" dirty="0">
                <a:ea typeface="+mn-lt"/>
                <a:cs typeface="+mn-lt"/>
              </a:rPr>
              <a:t>Sit Spot</a:t>
            </a:r>
            <a:endParaRPr lang="en-US" sz="2400">
              <a:cs typeface="Calibri"/>
            </a:endParaRPr>
          </a:p>
          <a:p>
            <a:r>
              <a:rPr lang="en-US" sz="2400" dirty="0">
                <a:ea typeface="+mn-lt"/>
                <a:cs typeface="+mn-lt"/>
              </a:rPr>
              <a:t>Taking a walk with your senses</a:t>
            </a:r>
          </a:p>
          <a:p>
            <a:r>
              <a:rPr lang="en-US" sz="2400" dirty="0">
                <a:ea typeface="+mn-lt"/>
                <a:cs typeface="+mn-lt"/>
              </a:rPr>
              <a:t>3. Finding shapes in the clouds</a:t>
            </a:r>
          </a:p>
          <a:p>
            <a:endParaRPr lang="en-US" sz="2000">
              <a:cs typeface="Calibri"/>
            </a:endParaRPr>
          </a:p>
          <a:p>
            <a:endParaRPr lang="en-US" sz="2000">
              <a:cs typeface="Calibri"/>
            </a:endParaRPr>
          </a:p>
        </p:txBody>
      </p:sp>
    </p:spTree>
    <p:extLst>
      <p:ext uri="{BB962C8B-B14F-4D97-AF65-F5344CB8AC3E}">
        <p14:creationId xmlns:p14="http://schemas.microsoft.com/office/powerpoint/2010/main" val="46004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B653AF6-D282-5601-7A6C-B92F409DB410}"/>
              </a:ext>
            </a:extLst>
          </p:cNvPr>
          <p:cNvSpPr>
            <a:spLocks noGrp="1"/>
          </p:cNvSpPr>
          <p:nvPr>
            <p:ph type="title"/>
          </p:nvPr>
        </p:nvSpPr>
        <p:spPr>
          <a:xfrm>
            <a:off x="173207" y="662400"/>
            <a:ext cx="3975844" cy="1492132"/>
          </a:xfrm>
        </p:spPr>
        <p:txBody>
          <a:bodyPr anchor="t">
            <a:normAutofit/>
          </a:bodyPr>
          <a:lstStyle/>
          <a:p>
            <a:r>
              <a:rPr lang="en-US" sz="2800" dirty="0">
                <a:solidFill>
                  <a:schemeClr val="bg1"/>
                </a:solidFill>
                <a:cs typeface="Calibri Light"/>
              </a:rPr>
              <a:t> Mindfulness for Teachers</a:t>
            </a:r>
            <a:endParaRPr lang="en-US" sz="2800" dirty="0">
              <a:solidFill>
                <a:schemeClr val="bg1"/>
              </a:solidFill>
            </a:endParaRPr>
          </a:p>
        </p:txBody>
      </p:sp>
      <p:sp>
        <p:nvSpPr>
          <p:cNvPr id="9" name="Content Placeholder 8">
            <a:extLst>
              <a:ext uri="{FF2B5EF4-FFF2-40B4-BE49-F238E27FC236}">
                <a16:creationId xmlns:a16="http://schemas.microsoft.com/office/drawing/2014/main" id="{1C2BFDD0-2806-45E4-7ACD-8A143144F52B}"/>
              </a:ext>
            </a:extLst>
          </p:cNvPr>
          <p:cNvSpPr>
            <a:spLocks noGrp="1"/>
          </p:cNvSpPr>
          <p:nvPr>
            <p:ph idx="1"/>
          </p:nvPr>
        </p:nvSpPr>
        <p:spPr>
          <a:xfrm>
            <a:off x="291575" y="1405631"/>
            <a:ext cx="3990640" cy="4673382"/>
          </a:xfrm>
        </p:spPr>
        <p:txBody>
          <a:bodyPr vert="horz" lIns="91440" tIns="45720" rIns="91440" bIns="45720" rtlCol="0" anchor="t">
            <a:normAutofit fontScale="92500" lnSpcReduction="20000"/>
          </a:bodyPr>
          <a:lstStyle/>
          <a:p>
            <a:r>
              <a:rPr lang="en-US" sz="2000" b="1" dirty="0">
                <a:solidFill>
                  <a:schemeClr val="bg2"/>
                </a:solidFill>
                <a:cs typeface="Calibri"/>
              </a:rPr>
              <a:t>Mind up (Goldie Hawn)</a:t>
            </a:r>
          </a:p>
          <a:p>
            <a:r>
              <a:rPr lang="en-US" sz="2000" b="1" dirty="0">
                <a:solidFill>
                  <a:schemeClr val="bg2"/>
                </a:solidFill>
                <a:cs typeface="Calibri"/>
              </a:rPr>
              <a:t>Intentional Focused Breathing</a:t>
            </a:r>
          </a:p>
          <a:p>
            <a:r>
              <a:rPr lang="en-US" sz="2000" b="1" dirty="0">
                <a:solidFill>
                  <a:schemeClr val="bg2"/>
                </a:solidFill>
                <a:cs typeface="Calibri"/>
              </a:rPr>
              <a:t>Self-Reflection Journal</a:t>
            </a:r>
          </a:p>
          <a:p>
            <a:r>
              <a:rPr lang="en-US" sz="2000" b="1" dirty="0">
                <a:solidFill>
                  <a:schemeClr val="bg2"/>
                </a:solidFill>
                <a:cs typeface="Calibri"/>
              </a:rPr>
              <a:t>Recorded Meditation</a:t>
            </a:r>
          </a:p>
          <a:p>
            <a:r>
              <a:rPr lang="en-US" sz="2000" b="1" dirty="0">
                <a:solidFill>
                  <a:schemeClr val="bg2"/>
                </a:solidFill>
                <a:cs typeface="Calibri"/>
              </a:rPr>
              <a:t>Set Mindful activity reminders on your phone so you don't forget to do them </a:t>
            </a:r>
          </a:p>
          <a:p>
            <a:endParaRPr lang="en-US" sz="2000" b="1" dirty="0">
              <a:solidFill>
                <a:schemeClr val="bg2"/>
              </a:solidFill>
              <a:cs typeface="Calibri"/>
            </a:endParaRPr>
          </a:p>
          <a:p>
            <a:endParaRPr lang="en-US" sz="2000" b="1" dirty="0">
              <a:solidFill>
                <a:schemeClr val="bg2"/>
              </a:solidFill>
              <a:cs typeface="Calibri"/>
            </a:endParaRPr>
          </a:p>
          <a:p>
            <a:endParaRPr lang="en-US" sz="2000" b="1" dirty="0">
              <a:solidFill>
                <a:schemeClr val="bg2"/>
              </a:solidFill>
              <a:cs typeface="Calibri"/>
            </a:endParaRPr>
          </a:p>
          <a:p>
            <a:endParaRPr lang="en-US" sz="2000" b="1" dirty="0">
              <a:solidFill>
                <a:schemeClr val="bg2"/>
              </a:solidFill>
              <a:cs typeface="Calibri"/>
            </a:endParaRPr>
          </a:p>
          <a:p>
            <a:pPr marL="0" indent="0">
              <a:buNone/>
            </a:pPr>
            <a:r>
              <a:rPr lang="en-US" sz="2000" b="1" dirty="0">
                <a:solidFill>
                  <a:schemeClr val="bg2"/>
                </a:solidFill>
                <a:cs typeface="Calibri"/>
              </a:rPr>
              <a:t>Resources:</a:t>
            </a:r>
          </a:p>
          <a:p>
            <a:pPr marL="0" indent="0">
              <a:buNone/>
            </a:pPr>
            <a:r>
              <a:rPr lang="en-US" sz="2000" dirty="0">
                <a:solidFill>
                  <a:schemeClr val="bg2"/>
                </a:solidFill>
                <a:ea typeface="+mn-lt"/>
                <a:cs typeface="+mn-lt"/>
              </a:rPr>
              <a:t>Teachsmartwithme.com</a:t>
            </a:r>
            <a:endParaRPr lang="en-US" dirty="0">
              <a:solidFill>
                <a:schemeClr val="bg2"/>
              </a:solidFill>
            </a:endParaRPr>
          </a:p>
          <a:p>
            <a:pPr marL="0" indent="0">
              <a:buNone/>
            </a:pPr>
            <a:r>
              <a:rPr lang="en-US" sz="2000" dirty="0">
                <a:solidFill>
                  <a:schemeClr val="bg2"/>
                </a:solidFill>
                <a:ea typeface="+mn-lt"/>
                <a:cs typeface="+mn-lt"/>
              </a:rPr>
              <a:t>Waterford.org</a:t>
            </a:r>
            <a:endParaRPr lang="en-US" dirty="0">
              <a:solidFill>
                <a:schemeClr val="bg2"/>
              </a:solidFill>
            </a:endParaRPr>
          </a:p>
          <a:p>
            <a:endParaRPr lang="en-US" sz="2000" b="1" dirty="0">
              <a:solidFill>
                <a:schemeClr val="bg2"/>
              </a:solidFill>
              <a:cs typeface="Calibri"/>
            </a:endParaRPr>
          </a:p>
          <a:p>
            <a:pPr marL="0" indent="0">
              <a:buNone/>
            </a:pPr>
            <a:endParaRPr lang="en-US" sz="2000" b="1" dirty="0">
              <a:solidFill>
                <a:schemeClr val="bg2"/>
              </a:solidFill>
              <a:cs typeface="Calibri"/>
            </a:endParaRPr>
          </a:p>
        </p:txBody>
      </p:sp>
      <p:pic>
        <p:nvPicPr>
          <p:cNvPr id="4" name="Picture 4">
            <a:extLst>
              <a:ext uri="{FF2B5EF4-FFF2-40B4-BE49-F238E27FC236}">
                <a16:creationId xmlns:a16="http://schemas.microsoft.com/office/drawing/2014/main" id="{82E444EA-AFCC-9ADC-9A60-33764973FF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11053" y="1406730"/>
            <a:ext cx="6014185" cy="4044539"/>
          </a:xfrm>
          <a:prstGeom prst="rect">
            <a:avLst/>
          </a:prstGeom>
        </p:spPr>
      </p:pic>
    </p:spTree>
    <p:extLst>
      <p:ext uri="{BB962C8B-B14F-4D97-AF65-F5344CB8AC3E}">
        <p14:creationId xmlns:p14="http://schemas.microsoft.com/office/powerpoint/2010/main" val="235814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3BE77-3469-3EC7-B62F-E99972FAA6B2}"/>
              </a:ext>
            </a:extLst>
          </p:cNvPr>
          <p:cNvSpPr>
            <a:spLocks noGrp="1"/>
          </p:cNvSpPr>
          <p:nvPr>
            <p:ph type="title"/>
          </p:nvPr>
        </p:nvSpPr>
        <p:spPr>
          <a:xfrm>
            <a:off x="838200" y="365760"/>
            <a:ext cx="10515600" cy="1325563"/>
          </a:xfrm>
        </p:spPr>
        <p:txBody>
          <a:bodyPr>
            <a:normAutofit/>
          </a:bodyPr>
          <a:lstStyle/>
          <a:p>
            <a:r>
              <a:rPr lang="en-US">
                <a:solidFill>
                  <a:schemeClr val="bg1"/>
                </a:solidFill>
                <a:cs typeface="Calibri Light"/>
              </a:rPr>
              <a:t>                          Mindful Eating </a:t>
            </a:r>
          </a:p>
        </p:txBody>
      </p:sp>
      <p:pic>
        <p:nvPicPr>
          <p:cNvPr id="4" name="Picture 4">
            <a:extLst>
              <a:ext uri="{FF2B5EF4-FFF2-40B4-BE49-F238E27FC236}">
                <a16:creationId xmlns:a16="http://schemas.microsoft.com/office/drawing/2014/main" id="{E8624024-3675-E36C-D536-F68C181290B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284" r="12380" b="1"/>
          <a:stretch/>
        </p:blipFill>
        <p:spPr>
          <a:xfrm>
            <a:off x="6335270" y="2276857"/>
            <a:ext cx="5015484" cy="3900106"/>
          </a:xfrm>
          <a:prstGeom prst="rect">
            <a:avLst/>
          </a:prstGeom>
        </p:spPr>
      </p:pic>
      <p:sp>
        <p:nvSpPr>
          <p:cNvPr id="7" name="TextBox 6">
            <a:extLst>
              <a:ext uri="{FF2B5EF4-FFF2-40B4-BE49-F238E27FC236}">
                <a16:creationId xmlns:a16="http://schemas.microsoft.com/office/drawing/2014/main" id="{A1299F99-F219-A9F5-DDCB-6FE71C6353AF}"/>
              </a:ext>
            </a:extLst>
          </p:cNvPr>
          <p:cNvSpPr txBox="1"/>
          <p:nvPr/>
        </p:nvSpPr>
        <p:spPr>
          <a:xfrm>
            <a:off x="614039" y="2618912"/>
            <a:ext cx="5115478"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-Eat your lunch in the classroom with your students</a:t>
            </a:r>
          </a:p>
          <a:p>
            <a:r>
              <a:rPr lang="en-US" sz="2400" dirty="0">
                <a:ea typeface="+mn-lt"/>
                <a:cs typeface="+mn-lt"/>
              </a:rPr>
              <a:t>-Put your devices and work away when eating</a:t>
            </a:r>
          </a:p>
          <a:p>
            <a:r>
              <a:rPr lang="en-US" sz="2400" dirty="0">
                <a:ea typeface="+mn-lt"/>
                <a:cs typeface="+mn-lt"/>
              </a:rPr>
              <a:t>-Take the time to eat breakfast</a:t>
            </a:r>
          </a:p>
          <a:p>
            <a:r>
              <a:rPr lang="en-US" sz="2400" dirty="0">
                <a:ea typeface="+mn-lt"/>
                <a:cs typeface="+mn-lt"/>
              </a:rPr>
              <a:t>-Educate students about mindful eating and practice  it with them to role model it</a:t>
            </a:r>
          </a:p>
          <a:p>
            <a:r>
              <a:rPr lang="en-US" sz="2400" dirty="0">
                <a:ea typeface="+mn-lt"/>
                <a:cs typeface="+mn-lt"/>
              </a:rPr>
              <a:t>-Eat in a healthy balanced way</a:t>
            </a:r>
          </a:p>
          <a:p>
            <a:r>
              <a:rPr lang="en-US" sz="2400" dirty="0">
                <a:ea typeface="+mn-lt"/>
                <a:cs typeface="+mn-lt"/>
              </a:rPr>
              <a:t>-Live in the moment while eating</a:t>
            </a:r>
          </a:p>
          <a:p>
            <a:endParaRPr lang="en-US" dirty="0">
              <a:ea typeface="+mn-lt"/>
              <a:cs typeface="+mn-lt"/>
            </a:endParaRPr>
          </a:p>
        </p:txBody>
      </p:sp>
    </p:spTree>
    <p:extLst>
      <p:ext uri="{BB962C8B-B14F-4D97-AF65-F5344CB8AC3E}">
        <p14:creationId xmlns:p14="http://schemas.microsoft.com/office/powerpoint/2010/main" val="315552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421D6-7D00-604B-2DC4-C63A37387D3D}"/>
              </a:ext>
            </a:extLst>
          </p:cNvPr>
          <p:cNvSpPr>
            <a:spLocks noGrp="1"/>
          </p:cNvSpPr>
          <p:nvPr>
            <p:ph type="title"/>
          </p:nvPr>
        </p:nvSpPr>
        <p:spPr>
          <a:xfrm>
            <a:off x="8278308" y="684469"/>
            <a:ext cx="3377183" cy="1223148"/>
          </a:xfrm>
          <a:noFill/>
        </p:spPr>
        <p:txBody>
          <a:bodyPr vert="horz" lIns="91440" tIns="45720" rIns="91440" bIns="45720" rtlCol="0" anchor="b">
            <a:normAutofit fontScale="90000"/>
          </a:bodyPr>
          <a:lstStyle/>
          <a:p>
            <a:r>
              <a:rPr lang="en-US" sz="2800">
                <a:solidFill>
                  <a:schemeClr val="bg1"/>
                </a:solidFill>
              </a:rPr>
              <a:t>Time Management/Money Mindfulness</a:t>
            </a:r>
          </a:p>
        </p:txBody>
      </p:sp>
      <p:pic>
        <p:nvPicPr>
          <p:cNvPr id="4" name="Picture 5" descr="A picture containing clock, watch, white, gauge&#10;&#10;Description automatically generated">
            <a:extLst>
              <a:ext uri="{FF2B5EF4-FFF2-40B4-BE49-F238E27FC236}">
                <a16:creationId xmlns:a16="http://schemas.microsoft.com/office/drawing/2014/main" id="{9B33E0A9-B9D1-2532-BE91-8AD945F8FC7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6663" b="-1"/>
          <a:stretch/>
        </p:blipFill>
        <p:spPr>
          <a:xfrm>
            <a:off x="20" y="10"/>
            <a:ext cx="7534636" cy="6857990"/>
          </a:xfrm>
          <a:prstGeom prst="rect">
            <a:avLst/>
          </a:prstGeom>
        </p:spPr>
      </p:pic>
      <p:sp>
        <p:nvSpPr>
          <p:cNvPr id="8" name="TextBox 7">
            <a:extLst>
              <a:ext uri="{FF2B5EF4-FFF2-40B4-BE49-F238E27FC236}">
                <a16:creationId xmlns:a16="http://schemas.microsoft.com/office/drawing/2014/main" id="{075AAB83-B568-A001-55F9-E2658F2CAF66}"/>
              </a:ext>
            </a:extLst>
          </p:cNvPr>
          <p:cNvSpPr txBox="1"/>
          <p:nvPr/>
        </p:nvSpPr>
        <p:spPr>
          <a:xfrm>
            <a:off x="7886330" y="2478348"/>
            <a:ext cx="290345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ea typeface="+mn-lt"/>
                <a:cs typeface="+mn-lt"/>
              </a:rPr>
              <a:t>-Schedule Distractions (give yourself breaks)</a:t>
            </a:r>
          </a:p>
          <a:p>
            <a:endParaRPr lang="en-US" sz="2000" dirty="0">
              <a:solidFill>
                <a:schemeClr val="bg2"/>
              </a:solidFill>
              <a:cs typeface="Calibri"/>
            </a:endParaRPr>
          </a:p>
          <a:p>
            <a:r>
              <a:rPr lang="en-US" sz="2000" dirty="0">
                <a:solidFill>
                  <a:schemeClr val="bg2"/>
                </a:solidFill>
                <a:cs typeface="Calibri"/>
              </a:rPr>
              <a:t>-</a:t>
            </a:r>
            <a:r>
              <a:rPr lang="en-US" sz="2000" dirty="0">
                <a:solidFill>
                  <a:schemeClr val="bg2"/>
                </a:solidFill>
                <a:ea typeface="+mn-lt"/>
                <a:cs typeface="+mn-lt"/>
              </a:rPr>
              <a:t>Avoid Interruptions by keeping your phone away or on snooze mode</a:t>
            </a:r>
            <a:endParaRPr lang="en-US" sz="2000" dirty="0">
              <a:solidFill>
                <a:schemeClr val="bg2"/>
              </a:solidFill>
              <a:cs typeface="Calibri"/>
            </a:endParaRPr>
          </a:p>
          <a:p>
            <a:endParaRPr lang="en-US" sz="2000" dirty="0">
              <a:solidFill>
                <a:schemeClr val="bg2"/>
              </a:solidFill>
              <a:cs typeface="Calibri"/>
            </a:endParaRPr>
          </a:p>
          <a:p>
            <a:r>
              <a:rPr lang="en-US" sz="2000" dirty="0">
                <a:solidFill>
                  <a:schemeClr val="bg2"/>
                </a:solidFill>
                <a:ea typeface="+mn-lt"/>
                <a:cs typeface="+mn-lt"/>
              </a:rPr>
              <a:t>-Set intentions before you shop</a:t>
            </a:r>
            <a:endParaRPr lang="en-US" dirty="0">
              <a:solidFill>
                <a:schemeClr val="bg2"/>
              </a:solidFill>
            </a:endParaRPr>
          </a:p>
          <a:p>
            <a:endParaRPr lang="en-US" sz="2000" dirty="0">
              <a:solidFill>
                <a:schemeClr val="bg2"/>
              </a:solidFill>
              <a:cs typeface="Calibri"/>
            </a:endParaRPr>
          </a:p>
          <a:p>
            <a:r>
              <a:rPr lang="en-US" sz="2000" dirty="0">
                <a:solidFill>
                  <a:schemeClr val="bg2"/>
                </a:solidFill>
                <a:ea typeface="+mn-lt"/>
                <a:cs typeface="+mn-lt"/>
              </a:rPr>
              <a:t>-Create a spending plan</a:t>
            </a:r>
            <a:endParaRPr lang="en-US" dirty="0">
              <a:solidFill>
                <a:schemeClr val="bg2"/>
              </a:solidFill>
            </a:endParaRPr>
          </a:p>
          <a:p>
            <a:endParaRPr lang="en-US" sz="2000" dirty="0">
              <a:solidFill>
                <a:schemeClr val="bg2"/>
              </a:solidFill>
              <a:cs typeface="Calibri"/>
            </a:endParaRPr>
          </a:p>
        </p:txBody>
      </p:sp>
    </p:spTree>
    <p:extLst>
      <p:ext uri="{BB962C8B-B14F-4D97-AF65-F5344CB8AC3E}">
        <p14:creationId xmlns:p14="http://schemas.microsoft.com/office/powerpoint/2010/main" val="94673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p!!Rectangle">
            <a:extLst>
              <a:ext uri="{FF2B5EF4-FFF2-40B4-BE49-F238E27FC236}">
                <a16:creationId xmlns:a16="http://schemas.microsoft.com/office/drawing/2014/main" id="{D0D0518B-D51A-4AC9-8054-5C1EF2EB9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D8EEF6A-32E3-765D-AA1B-BF0342955AE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7025"/>
          <a:stretch/>
        </p:blipFill>
        <p:spPr>
          <a:xfrm>
            <a:off x="20" y="10"/>
            <a:ext cx="12191980" cy="6857990"/>
          </a:xfrm>
          <a:prstGeom prst="rect">
            <a:avLst/>
          </a:prstGeom>
        </p:spPr>
      </p:pic>
      <p:sp useBgFill="1">
        <p:nvSpPr>
          <p:cNvPr id="14"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275"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B2456-7B49-AE2F-10BD-6256968A4900}"/>
              </a:ext>
            </a:extLst>
          </p:cNvPr>
          <p:cNvSpPr>
            <a:spLocks noGrp="1"/>
          </p:cNvSpPr>
          <p:nvPr>
            <p:ph type="title"/>
          </p:nvPr>
        </p:nvSpPr>
        <p:spPr>
          <a:xfrm>
            <a:off x="843645" y="980368"/>
            <a:ext cx="3666744" cy="1106424"/>
          </a:xfrm>
        </p:spPr>
        <p:txBody>
          <a:bodyPr>
            <a:normAutofit/>
          </a:bodyPr>
          <a:lstStyle/>
          <a:p>
            <a:r>
              <a:rPr lang="en-US" sz="2600" b="1" dirty="0">
                <a:cs typeface="Calibri Light"/>
              </a:rPr>
              <a:t>Mindfulness in Cranbrook</a:t>
            </a:r>
            <a:r>
              <a:rPr lang="en-US" sz="2600" dirty="0">
                <a:cs typeface="Calibri Light"/>
              </a:rPr>
              <a:t> </a:t>
            </a:r>
          </a:p>
        </p:txBody>
      </p:sp>
      <p:sp>
        <p:nvSpPr>
          <p:cNvPr id="16"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267" y="11568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24" y="2113280"/>
            <a:ext cx="35204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56250B55-8020-A520-92A8-A5C7968975FB}"/>
              </a:ext>
            </a:extLst>
          </p:cNvPr>
          <p:cNvSpPr>
            <a:spLocks noGrp="1"/>
          </p:cNvSpPr>
          <p:nvPr>
            <p:ph idx="1"/>
          </p:nvPr>
        </p:nvSpPr>
        <p:spPr>
          <a:xfrm>
            <a:off x="843645" y="2354199"/>
            <a:ext cx="3666744" cy="3461331"/>
          </a:xfrm>
        </p:spPr>
        <p:txBody>
          <a:bodyPr vert="horz" lIns="91440" tIns="45720" rIns="91440" bIns="45720" rtlCol="0" anchor="t">
            <a:normAutofit/>
          </a:bodyPr>
          <a:lstStyle/>
          <a:p>
            <a:r>
              <a:rPr lang="en-US" sz="2000" dirty="0">
                <a:cs typeface="Calibri"/>
              </a:rPr>
              <a:t>Yoga Studios</a:t>
            </a:r>
          </a:p>
          <a:p>
            <a:r>
              <a:rPr lang="en-US" sz="2000" dirty="0">
                <a:cs typeface="Calibri"/>
              </a:rPr>
              <a:t>Rec centers</a:t>
            </a:r>
          </a:p>
          <a:p>
            <a:r>
              <a:rPr lang="en-US" sz="2000" dirty="0">
                <a:cs typeface="Calibri"/>
              </a:rPr>
              <a:t>Message Therapy </a:t>
            </a:r>
          </a:p>
          <a:p>
            <a:r>
              <a:rPr lang="en-US" sz="2000" dirty="0">
                <a:cs typeface="Calibri"/>
              </a:rPr>
              <a:t>Fitness Classes </a:t>
            </a:r>
          </a:p>
          <a:p>
            <a:r>
              <a:rPr lang="en-US" sz="2000" dirty="0">
                <a:cs typeface="Calibri"/>
              </a:rPr>
              <a:t>Outdoor Activities </a:t>
            </a:r>
          </a:p>
        </p:txBody>
      </p:sp>
    </p:spTree>
    <p:extLst>
      <p:ext uri="{BB962C8B-B14F-4D97-AF65-F5344CB8AC3E}">
        <p14:creationId xmlns:p14="http://schemas.microsoft.com/office/powerpoint/2010/main" val="2428887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248</Words>
  <Application>Microsoft Macintosh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  </vt:lpstr>
      <vt:lpstr>For my Inquiry project I decided to find out about how mindfulness can be integrated into the classroom. I also wanted to focus on how it can not only benefit students but teachers as well. </vt:lpstr>
      <vt:lpstr>I would like to tell you about some of my favorite suggestions and ideas for how both students and teachers can practice mindfulness and how it can be integrated into the classroom.  </vt:lpstr>
      <vt:lpstr>Bringing Mindfulness Outside </vt:lpstr>
      <vt:lpstr> Mindfulness for Teachers</vt:lpstr>
      <vt:lpstr>                          Mindful Eating </vt:lpstr>
      <vt:lpstr>Time Management/Money Mindfulness</vt:lpstr>
      <vt:lpstr>Mindfulness in Cranbrook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Emily Sartorel</cp:lastModifiedBy>
  <cp:revision>249</cp:revision>
  <dcterms:created xsi:type="dcterms:W3CDTF">2022-11-15T21:07:05Z</dcterms:created>
  <dcterms:modified xsi:type="dcterms:W3CDTF">2022-11-17T23:23:21Z</dcterms:modified>
</cp:coreProperties>
</file>